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66" r:id="rId5"/>
    <p:sldId id="259" r:id="rId6"/>
    <p:sldId id="260" r:id="rId7"/>
    <p:sldId id="261" r:id="rId8"/>
    <p:sldId id="267" r:id="rId9"/>
    <p:sldId id="262" r:id="rId10"/>
    <p:sldId id="263" r:id="rId11"/>
    <p:sldId id="273" r:id="rId12"/>
    <p:sldId id="268" r:id="rId13"/>
    <p:sldId id="269" r:id="rId14"/>
    <p:sldId id="270" r:id="rId15"/>
    <p:sldId id="264"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fs2.ascomp.washington.edu\majeski$\Political%20Science%20Materials\ADMIN\syll-exams\pols321.10\enemy.survival.rate.corrected.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200" b="1" i="0" u="none" strike="noStrike" baseline="0">
                <a:solidFill>
                  <a:srgbClr val="000000"/>
                </a:solidFill>
                <a:latin typeface="Arial"/>
                <a:ea typeface="Arial"/>
                <a:cs typeface="Arial"/>
              </a:defRPr>
            </a:pPr>
            <a:r>
              <a:rPr lang="en-US"/>
              <a:t>Survival Rates of U.S. Enemies</a:t>
            </a:r>
          </a:p>
        </c:rich>
      </c:tx>
      <c:layout>
        <c:manualLayout>
          <c:xMode val="edge"/>
          <c:yMode val="edge"/>
          <c:x val="0.2362035997076774"/>
          <c:y val="3.8610111399974771E-2"/>
        </c:manualLayout>
      </c:layout>
      <c:spPr>
        <a:noFill/>
        <a:ln w="25400">
          <a:noFill/>
        </a:ln>
      </c:spPr>
    </c:title>
    <c:plotArea>
      <c:layout>
        <c:manualLayout>
          <c:layoutTarget val="inner"/>
          <c:xMode val="edge"/>
          <c:yMode val="edge"/>
          <c:x val="0.18101584276663146"/>
          <c:y val="0.25096572409983581"/>
          <c:w val="0.45033209663893625"/>
          <c:h val="0.43629425881971451"/>
        </c:manualLayout>
      </c:layout>
      <c:lineChart>
        <c:grouping val="standard"/>
        <c:ser>
          <c:idx val="0"/>
          <c:order val="0"/>
          <c:tx>
            <c:strRef>
              <c:f>Sheet1!$B$1</c:f>
              <c:strCache>
                <c:ptCount val="1"/>
                <c:pt idx="0">
                  <c:v>Number of enemies who survive</c:v>
                </c:pt>
              </c:strCache>
            </c:strRef>
          </c:tx>
          <c:spPr>
            <a:ln w="12700">
              <a:solidFill>
                <a:srgbClr val="000080"/>
              </a:solidFill>
              <a:prstDash val="solid"/>
            </a:ln>
          </c:spPr>
          <c:marker>
            <c:symbol val="none"/>
          </c:marker>
          <c:cat>
            <c:numRef>
              <c:f>Sheet1!$A$2:$A$57</c:f>
              <c:numCache>
                <c:formatCode>General</c:formatCode>
                <c:ptCount val="5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numCache>
            </c:numRef>
          </c:cat>
          <c:val>
            <c:numRef>
              <c:f>Sheet1!$B$2:$B$57</c:f>
              <c:numCache>
                <c:formatCode>General</c:formatCode>
                <c:ptCount val="56"/>
                <c:pt idx="0">
                  <c:v>34</c:v>
                </c:pt>
                <c:pt idx="1">
                  <c:v>31</c:v>
                </c:pt>
                <c:pt idx="2">
                  <c:v>29</c:v>
                </c:pt>
                <c:pt idx="3">
                  <c:v>28</c:v>
                </c:pt>
                <c:pt idx="4">
                  <c:v>24</c:v>
                </c:pt>
                <c:pt idx="5">
                  <c:v>23</c:v>
                </c:pt>
                <c:pt idx="6">
                  <c:v>22</c:v>
                </c:pt>
                <c:pt idx="7">
                  <c:v>21</c:v>
                </c:pt>
                <c:pt idx="8">
                  <c:v>19</c:v>
                </c:pt>
                <c:pt idx="9">
                  <c:v>17</c:v>
                </c:pt>
                <c:pt idx="10">
                  <c:v>17</c:v>
                </c:pt>
                <c:pt idx="11">
                  <c:v>16</c:v>
                </c:pt>
                <c:pt idx="12">
                  <c:v>16</c:v>
                </c:pt>
                <c:pt idx="13">
                  <c:v>16</c:v>
                </c:pt>
                <c:pt idx="14">
                  <c:v>14</c:v>
                </c:pt>
                <c:pt idx="15">
                  <c:v>14</c:v>
                </c:pt>
                <c:pt idx="16">
                  <c:v>14</c:v>
                </c:pt>
                <c:pt idx="17">
                  <c:v>14</c:v>
                </c:pt>
                <c:pt idx="18">
                  <c:v>13</c:v>
                </c:pt>
                <c:pt idx="19">
                  <c:v>13</c:v>
                </c:pt>
                <c:pt idx="20">
                  <c:v>13</c:v>
                </c:pt>
                <c:pt idx="21">
                  <c:v>12</c:v>
                </c:pt>
                <c:pt idx="22">
                  <c:v>11</c:v>
                </c:pt>
                <c:pt idx="23">
                  <c:v>11</c:v>
                </c:pt>
                <c:pt idx="24">
                  <c:v>10</c:v>
                </c:pt>
                <c:pt idx="25">
                  <c:v>9</c:v>
                </c:pt>
                <c:pt idx="26">
                  <c:v>8</c:v>
                </c:pt>
                <c:pt idx="27">
                  <c:v>8</c:v>
                </c:pt>
                <c:pt idx="28">
                  <c:v>8</c:v>
                </c:pt>
                <c:pt idx="29">
                  <c:v>7</c:v>
                </c:pt>
                <c:pt idx="30">
                  <c:v>7</c:v>
                </c:pt>
                <c:pt idx="31">
                  <c:v>7</c:v>
                </c:pt>
                <c:pt idx="32">
                  <c:v>7</c:v>
                </c:pt>
                <c:pt idx="33">
                  <c:v>7</c:v>
                </c:pt>
                <c:pt idx="34">
                  <c:v>7</c:v>
                </c:pt>
                <c:pt idx="35">
                  <c:v>7</c:v>
                </c:pt>
                <c:pt idx="36">
                  <c:v>7</c:v>
                </c:pt>
                <c:pt idx="37">
                  <c:v>7</c:v>
                </c:pt>
                <c:pt idx="38">
                  <c:v>7</c:v>
                </c:pt>
                <c:pt idx="39">
                  <c:v>6</c:v>
                </c:pt>
                <c:pt idx="40">
                  <c:v>5</c:v>
                </c:pt>
                <c:pt idx="41">
                  <c:v>4</c:v>
                </c:pt>
                <c:pt idx="42">
                  <c:v>4</c:v>
                </c:pt>
                <c:pt idx="43">
                  <c:v>4</c:v>
                </c:pt>
                <c:pt idx="44">
                  <c:v>4</c:v>
                </c:pt>
                <c:pt idx="45">
                  <c:v>4</c:v>
                </c:pt>
                <c:pt idx="46">
                  <c:v>4</c:v>
                </c:pt>
                <c:pt idx="47">
                  <c:v>4</c:v>
                </c:pt>
                <c:pt idx="48">
                  <c:v>4</c:v>
                </c:pt>
                <c:pt idx="49">
                  <c:v>3</c:v>
                </c:pt>
                <c:pt idx="50">
                  <c:v>3</c:v>
                </c:pt>
                <c:pt idx="51">
                  <c:v>3</c:v>
                </c:pt>
                <c:pt idx="52">
                  <c:v>3</c:v>
                </c:pt>
                <c:pt idx="53">
                  <c:v>2</c:v>
                </c:pt>
                <c:pt idx="54">
                  <c:v>2</c:v>
                </c:pt>
                <c:pt idx="55">
                  <c:v>2</c:v>
                </c:pt>
              </c:numCache>
            </c:numRef>
          </c:val>
        </c:ser>
        <c:marker val="1"/>
        <c:axId val="80759040"/>
        <c:axId val="80929152"/>
      </c:lineChart>
      <c:catAx>
        <c:axId val="80759040"/>
        <c:scaling>
          <c:orientation val="minMax"/>
        </c:scaling>
        <c:axPos val="b"/>
        <c:title>
          <c:tx>
            <c:rich>
              <a:bodyPr/>
              <a:lstStyle/>
              <a:p>
                <a:pPr>
                  <a:defRPr sz="1000" b="1" i="0" u="none" strike="noStrike" baseline="0">
                    <a:solidFill>
                      <a:srgbClr val="000000"/>
                    </a:solidFill>
                    <a:latin typeface="Arial"/>
                    <a:ea typeface="Arial"/>
                    <a:cs typeface="Arial"/>
                  </a:defRPr>
                </a:pPr>
                <a:r>
                  <a:rPr lang="en-US"/>
                  <a:t>Number of years enemies survive</a:t>
                </a:r>
              </a:p>
            </c:rich>
          </c:tx>
          <c:layout>
            <c:manualLayout>
              <c:xMode val="edge"/>
              <c:yMode val="edge"/>
              <c:x val="0.22295853804182647"/>
              <c:y val="0.78764627255948583"/>
            </c:manualLayout>
          </c:layout>
          <c:spPr>
            <a:noFill/>
            <a:ln w="25400">
              <a:noFill/>
            </a:ln>
          </c:spPr>
        </c:title>
        <c:numFmt formatCode="General" sourceLinked="1"/>
        <c:tickLblPos val="nextTo"/>
        <c:spPr>
          <a:ln w="3175">
            <a:solidFill>
              <a:srgbClr val="000000"/>
            </a:solidFill>
            <a:prstDash val="solid"/>
          </a:ln>
        </c:spPr>
        <c:txPr>
          <a:bodyPr rot="-5400000" vert="horz"/>
          <a:lstStyle/>
          <a:p>
            <a:pPr>
              <a:defRPr sz="1000" b="0" i="0" u="none" strike="noStrike" baseline="0">
                <a:solidFill>
                  <a:srgbClr val="000000"/>
                </a:solidFill>
                <a:latin typeface="Arial"/>
                <a:ea typeface="Arial"/>
                <a:cs typeface="Arial"/>
              </a:defRPr>
            </a:pPr>
            <a:endParaRPr lang="en-US"/>
          </a:p>
        </c:txPr>
        <c:crossAx val="80929152"/>
        <c:crosses val="autoZero"/>
        <c:auto val="1"/>
        <c:lblAlgn val="ctr"/>
        <c:lblOffset val="100"/>
        <c:tickLblSkip val="7"/>
        <c:tickMarkSkip val="1"/>
      </c:catAx>
      <c:valAx>
        <c:axId val="80929152"/>
        <c:scaling>
          <c:orientation val="minMax"/>
        </c:scaling>
        <c:axPos val="l"/>
        <c:majorGridlines>
          <c:spPr>
            <a:ln w="3175">
              <a:solidFill>
                <a:srgbClr val="000000"/>
              </a:solidFill>
              <a:prstDash val="solid"/>
            </a:ln>
          </c:spPr>
        </c:majorGridlines>
        <c:title>
          <c:tx>
            <c:rich>
              <a:bodyPr/>
              <a:lstStyle/>
              <a:p>
                <a:pPr>
                  <a:defRPr sz="1000" b="1" i="0" u="none" strike="noStrike" baseline="0">
                    <a:solidFill>
                      <a:srgbClr val="000000"/>
                    </a:solidFill>
                    <a:latin typeface="Arial"/>
                    <a:ea typeface="Arial"/>
                    <a:cs typeface="Arial"/>
                  </a:defRPr>
                </a:pPr>
                <a:r>
                  <a:rPr lang="en-US"/>
                  <a:t>Number of enemies who survive</a:t>
                </a:r>
              </a:p>
            </c:rich>
          </c:tx>
          <c:layout>
            <c:manualLayout>
              <c:xMode val="edge"/>
              <c:yMode val="edge"/>
              <c:x val="3.5320164442269535E-2"/>
              <c:y val="0.16216246787989402"/>
            </c:manualLayout>
          </c:layout>
          <c:spPr>
            <a:noFill/>
            <a:ln w="25400">
              <a:noFill/>
            </a:ln>
          </c:spPr>
        </c:title>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80759040"/>
        <c:crosses val="autoZero"/>
        <c:crossBetween val="between"/>
      </c:valAx>
      <c:spPr>
        <a:solidFill>
          <a:srgbClr val="FFFFFF"/>
        </a:solidFill>
        <a:ln w="12700">
          <a:solidFill>
            <a:srgbClr val="808080"/>
          </a:solidFill>
          <a:prstDash val="solid"/>
        </a:ln>
      </c:spPr>
    </c:plotArea>
    <c:legend>
      <c:legendPos val="r"/>
      <c:layout>
        <c:manualLayout>
          <c:xMode val="edge"/>
          <c:yMode val="edge"/>
          <c:x val="0.65563055245962876"/>
          <c:y val="0.39768414741974023"/>
          <c:w val="0.32671152109099327"/>
          <c:h val="0.14671842331990417"/>
        </c:manualLayout>
      </c:layout>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n-US"/>
        </a:p>
      </c:txPr>
    </c:legend>
    <c:plotVisOnly val="1"/>
    <c:dispBlanksAs val="gap"/>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18824D-7B75-42A6-8FBC-ED0B22C4B411}" type="datetimeFigureOut">
              <a:rPr lang="en-US" smtClean="0"/>
              <a:pPr/>
              <a:t>2/17/2010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2EFC57-F17C-479B-BDF1-18AC4D55788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3C106719-E69F-46ED-B3A3-A8BBCA521506}" type="slidenum">
              <a:rPr lang="en-US" smtClean="0"/>
              <a:pPr/>
              <a:t>11</a:t>
            </a:fld>
            <a:endParaRPr lang="en-US"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C3B76F-8121-4A1A-AEEA-513025C91709}" type="datetimeFigureOut">
              <a:rPr lang="en-US" smtClean="0"/>
              <a:pPr/>
              <a:t>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0D24D-97DA-4C4B-A80F-9A864FD20C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3B76F-8121-4A1A-AEEA-513025C91709}" type="datetimeFigureOut">
              <a:rPr lang="en-US" smtClean="0"/>
              <a:pPr/>
              <a:t>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0D24D-97DA-4C4B-A80F-9A864FD20C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3B76F-8121-4A1A-AEEA-513025C91709}" type="datetimeFigureOut">
              <a:rPr lang="en-US" smtClean="0"/>
              <a:pPr/>
              <a:t>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0D24D-97DA-4C4B-A80F-9A864FD20C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3B76F-8121-4A1A-AEEA-513025C91709}" type="datetimeFigureOut">
              <a:rPr lang="en-US" smtClean="0"/>
              <a:pPr/>
              <a:t>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0D24D-97DA-4C4B-A80F-9A864FD20C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C3B76F-8121-4A1A-AEEA-513025C91709}" type="datetimeFigureOut">
              <a:rPr lang="en-US" smtClean="0"/>
              <a:pPr/>
              <a:t>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0D24D-97DA-4C4B-A80F-9A864FD20C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C3B76F-8121-4A1A-AEEA-513025C91709}" type="datetimeFigureOut">
              <a:rPr lang="en-US" smtClean="0"/>
              <a:pPr/>
              <a:t>2/17/2010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D0D24D-97DA-4C4B-A80F-9A864FD20C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C3B76F-8121-4A1A-AEEA-513025C91709}" type="datetimeFigureOut">
              <a:rPr lang="en-US" smtClean="0"/>
              <a:pPr/>
              <a:t>2/17/2010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D0D24D-97DA-4C4B-A80F-9A864FD20C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C3B76F-8121-4A1A-AEEA-513025C91709}" type="datetimeFigureOut">
              <a:rPr lang="en-US" smtClean="0"/>
              <a:pPr/>
              <a:t>2/17/2010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D0D24D-97DA-4C4B-A80F-9A864FD20C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C3B76F-8121-4A1A-AEEA-513025C91709}" type="datetimeFigureOut">
              <a:rPr lang="en-US" smtClean="0"/>
              <a:pPr/>
              <a:t>2/17/2010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D0D24D-97DA-4C4B-A80F-9A864FD20C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C3B76F-8121-4A1A-AEEA-513025C91709}" type="datetimeFigureOut">
              <a:rPr lang="en-US" smtClean="0"/>
              <a:pPr/>
              <a:t>2/17/2010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D0D24D-97DA-4C4B-A80F-9A864FD20C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C3B76F-8121-4A1A-AEEA-513025C91709}" type="datetimeFigureOut">
              <a:rPr lang="en-US" smtClean="0"/>
              <a:pPr/>
              <a:t>2/17/2010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D0D24D-97DA-4C4B-A80F-9A864FD20C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C3B76F-8121-4A1A-AEEA-513025C91709}" type="datetimeFigureOut">
              <a:rPr lang="en-US" smtClean="0"/>
              <a:pPr/>
              <a:t>2/17/2010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D0D24D-97DA-4C4B-A80F-9A864FD20C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latin typeface="Times New Roman" pitchFamily="18" charset="0"/>
                <a:cs typeface="Times New Roman" pitchFamily="18" charset="0"/>
              </a:rPr>
              <a:t>Hostile Interventions Against Enemies</a:t>
            </a:r>
            <a:endParaRPr lang="en-US" sz="2400"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US" sz="2400" dirty="0" smtClean="0">
                <a:latin typeface="Times New Roman" pitchFamily="18" charset="0"/>
                <a:cs typeface="Times New Roman" pitchFamily="18" charset="0"/>
              </a:rPr>
              <a:t>Covert and Overt Interventions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Overt Interventions</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2000" dirty="0">
                <a:latin typeface="Times New Roman" pitchFamily="18" charset="0"/>
                <a:cs typeface="Times New Roman" pitchFamily="18" charset="0"/>
              </a:rPr>
              <a:t>Node 22 Combat Operations in support of local forces (proxies)  (5)</a:t>
            </a:r>
          </a:p>
          <a:p>
            <a:pPr>
              <a:buNone/>
            </a:pP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Nicaragua 1909-10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Mexico  </a:t>
            </a:r>
            <a:r>
              <a:rPr lang="en-US" sz="2000" dirty="0" smtClean="0">
                <a:latin typeface="Times New Roman" pitchFamily="18" charset="0"/>
                <a:cs typeface="Times New Roman" pitchFamily="18" charset="0"/>
              </a:rPr>
              <a:t>1913-14</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Libya </a:t>
            </a:r>
            <a:r>
              <a:rPr lang="en-US" sz="2000" dirty="0" smtClean="0">
                <a:latin typeface="Times New Roman" pitchFamily="18" charset="0"/>
                <a:cs typeface="Times New Roman" pitchFamily="18" charset="0"/>
              </a:rPr>
              <a:t>1986</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Afghanistan  </a:t>
            </a:r>
            <a:r>
              <a:rPr lang="en-US" sz="2000" dirty="0" smtClean="0">
                <a:latin typeface="Times New Roman" pitchFamily="18" charset="0"/>
                <a:cs typeface="Times New Roman" pitchFamily="18" charset="0"/>
              </a:rPr>
              <a:t>2001</a:t>
            </a:r>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Somalia 2006-7</a:t>
            </a:r>
          </a:p>
          <a:p>
            <a:endParaRPr lang="en-US" sz="2000" dirty="0">
              <a:latin typeface="Times New Roman" pitchFamily="18" charset="0"/>
              <a:cs typeface="Times New Roman" pitchFamily="18" charset="0"/>
            </a:endParaRPr>
          </a:p>
          <a:p>
            <a:pPr>
              <a:buNone/>
            </a:pPr>
            <a:r>
              <a:rPr lang="en-US" sz="2000" dirty="0">
                <a:latin typeface="Times New Roman" pitchFamily="18" charset="0"/>
                <a:cs typeface="Times New Roman" pitchFamily="18" charset="0"/>
              </a:rPr>
              <a:t>Node 23 Invasion by US troops (2</a:t>
            </a:r>
            <a:r>
              <a:rPr lang="en-US" sz="2000" dirty="0" smtClean="0">
                <a:latin typeface="Times New Roman" pitchFamily="18" charset="0"/>
                <a:cs typeface="Times New Roman" pitchFamily="18" charset="0"/>
              </a:rPr>
              <a:t>)</a:t>
            </a:r>
          </a:p>
          <a:p>
            <a:pPr>
              <a:buNone/>
            </a:pP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Grenada  </a:t>
            </a:r>
            <a:r>
              <a:rPr lang="en-US" sz="2000" dirty="0" smtClean="0">
                <a:latin typeface="Times New Roman" pitchFamily="18" charset="0"/>
                <a:cs typeface="Times New Roman" pitchFamily="18" charset="0"/>
              </a:rPr>
              <a:t>1983</a:t>
            </a:r>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Iraq 2003</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2400" b="1" dirty="0" smtClean="0">
                <a:latin typeface="Times New Roman" pitchFamily="18" charset="0"/>
                <a:cs typeface="Times New Roman" pitchFamily="18" charset="0"/>
              </a:rPr>
              <a:t>Enemies of the United States</a:t>
            </a:r>
            <a:endParaRPr lang="en-US" sz="4000" b="1" dirty="0" smtClean="0">
              <a:latin typeface="Times New Roman" pitchFamily="18" charset="0"/>
              <a:cs typeface="Times New Roman" pitchFamily="18" charset="0"/>
            </a:endParaRPr>
          </a:p>
        </p:txBody>
      </p:sp>
      <p:sp>
        <p:nvSpPr>
          <p:cNvPr id="34819" name="Rectangle 3"/>
          <p:cNvSpPr>
            <a:spLocks noGrp="1" noChangeArrowheads="1"/>
          </p:cNvSpPr>
          <p:nvPr>
            <p:ph type="body" sz="half" idx="1"/>
          </p:nvPr>
        </p:nvSpPr>
        <p:spPr/>
        <p:txBody>
          <a:bodyPr>
            <a:noAutofit/>
          </a:bodyPr>
          <a:lstStyle/>
          <a:p>
            <a:pPr eaLnBrk="1" hangingPunct="1">
              <a:lnSpc>
                <a:spcPct val="80000"/>
              </a:lnSpc>
            </a:pPr>
            <a:r>
              <a:rPr lang="en-US" sz="1600" b="1" dirty="0" smtClean="0">
                <a:latin typeface="Times New Roman" pitchFamily="18" charset="0"/>
                <a:cs typeface="Times New Roman" pitchFamily="18" charset="0"/>
              </a:rPr>
              <a:t>Nicaragua 1907-10            (1)             </a:t>
            </a:r>
          </a:p>
          <a:p>
            <a:pPr eaLnBrk="1" hangingPunct="1">
              <a:lnSpc>
                <a:spcPct val="80000"/>
              </a:lnSpc>
            </a:pPr>
            <a:r>
              <a:rPr lang="en-US" sz="1600" b="1" dirty="0" smtClean="0">
                <a:latin typeface="Times New Roman" pitchFamily="18" charset="0"/>
                <a:cs typeface="Times New Roman" pitchFamily="18" charset="0"/>
              </a:rPr>
              <a:t>Mexico 1913-1939             (1)</a:t>
            </a:r>
          </a:p>
          <a:p>
            <a:pPr eaLnBrk="1" hangingPunct="1">
              <a:lnSpc>
                <a:spcPct val="80000"/>
              </a:lnSpc>
            </a:pPr>
            <a:r>
              <a:rPr lang="en-US" sz="1600" b="1" dirty="0" smtClean="0">
                <a:latin typeface="Times New Roman" pitchFamily="18" charset="0"/>
                <a:cs typeface="Times New Roman" pitchFamily="18" charset="0"/>
              </a:rPr>
              <a:t>Germany 1915-18             (1)</a:t>
            </a:r>
          </a:p>
          <a:p>
            <a:pPr eaLnBrk="1" hangingPunct="1">
              <a:lnSpc>
                <a:spcPct val="80000"/>
              </a:lnSpc>
            </a:pPr>
            <a:r>
              <a:rPr lang="en-US" sz="1600" b="1" dirty="0" smtClean="0">
                <a:latin typeface="Times New Roman" pitchFamily="18" charset="0"/>
                <a:cs typeface="Times New Roman" pitchFamily="18" charset="0"/>
              </a:rPr>
              <a:t>Russia 1918-1933              (0)</a:t>
            </a:r>
          </a:p>
          <a:p>
            <a:pPr eaLnBrk="1" hangingPunct="1">
              <a:lnSpc>
                <a:spcPct val="80000"/>
              </a:lnSpc>
            </a:pPr>
            <a:r>
              <a:rPr lang="en-US" sz="1600" b="1" dirty="0" smtClean="0">
                <a:latin typeface="Times New Roman" pitchFamily="18" charset="0"/>
                <a:cs typeface="Times New Roman" pitchFamily="18" charset="0"/>
              </a:rPr>
              <a:t>Japan 1931-1945               (1)</a:t>
            </a:r>
          </a:p>
          <a:p>
            <a:pPr eaLnBrk="1" hangingPunct="1">
              <a:lnSpc>
                <a:spcPct val="80000"/>
              </a:lnSpc>
            </a:pPr>
            <a:r>
              <a:rPr lang="en-US" sz="1600" b="1" dirty="0" smtClean="0">
                <a:latin typeface="Times New Roman" pitchFamily="18" charset="0"/>
                <a:cs typeface="Times New Roman" pitchFamily="18" charset="0"/>
              </a:rPr>
              <a:t>Germany 1938-45             (1)</a:t>
            </a:r>
          </a:p>
          <a:p>
            <a:pPr eaLnBrk="1" hangingPunct="1">
              <a:lnSpc>
                <a:spcPct val="80000"/>
              </a:lnSpc>
            </a:pPr>
            <a:r>
              <a:rPr lang="en-US" sz="1600" b="1" dirty="0" smtClean="0">
                <a:latin typeface="Times New Roman" pitchFamily="18" charset="0"/>
                <a:cs typeface="Times New Roman" pitchFamily="18" charset="0"/>
              </a:rPr>
              <a:t>Soviet Union 1946-89       (3)</a:t>
            </a:r>
          </a:p>
          <a:p>
            <a:pPr eaLnBrk="1" hangingPunct="1">
              <a:lnSpc>
                <a:spcPct val="80000"/>
              </a:lnSpc>
            </a:pPr>
            <a:r>
              <a:rPr lang="en-US" sz="1600" b="1" dirty="0" smtClean="0">
                <a:latin typeface="Times New Roman" pitchFamily="18" charset="0"/>
                <a:cs typeface="Times New Roman" pitchFamily="18" charset="0"/>
              </a:rPr>
              <a:t>Syria 1948-49                    (1)</a:t>
            </a:r>
          </a:p>
          <a:p>
            <a:pPr eaLnBrk="1" hangingPunct="1">
              <a:lnSpc>
                <a:spcPct val="80000"/>
              </a:lnSpc>
            </a:pPr>
            <a:r>
              <a:rPr lang="en-US" sz="1600" b="1" dirty="0" smtClean="0">
                <a:latin typeface="Times New Roman" pitchFamily="18" charset="0"/>
                <a:cs typeface="Times New Roman" pitchFamily="18" charset="0"/>
              </a:rPr>
              <a:t>Syria 1949-51                    (0)</a:t>
            </a:r>
          </a:p>
          <a:p>
            <a:pPr eaLnBrk="1" hangingPunct="1">
              <a:lnSpc>
                <a:spcPct val="80000"/>
              </a:lnSpc>
            </a:pPr>
            <a:r>
              <a:rPr lang="en-US" sz="1600" b="1" dirty="0" smtClean="0">
                <a:latin typeface="Times New Roman" pitchFamily="18" charset="0"/>
                <a:cs typeface="Times New Roman" pitchFamily="18" charset="0"/>
              </a:rPr>
              <a:t>China 1949-1978               (2)</a:t>
            </a:r>
          </a:p>
          <a:p>
            <a:pPr eaLnBrk="1" hangingPunct="1">
              <a:lnSpc>
                <a:spcPct val="80000"/>
              </a:lnSpc>
            </a:pPr>
            <a:r>
              <a:rPr lang="en-US" sz="1600" b="1" dirty="0" smtClean="0">
                <a:latin typeface="Times New Roman" pitchFamily="18" charset="0"/>
                <a:cs typeface="Times New Roman" pitchFamily="18" charset="0"/>
              </a:rPr>
              <a:t>N. Korea 1953-present     (1)</a:t>
            </a:r>
          </a:p>
          <a:p>
            <a:pPr eaLnBrk="1" hangingPunct="1">
              <a:lnSpc>
                <a:spcPct val="80000"/>
              </a:lnSpc>
            </a:pPr>
            <a:r>
              <a:rPr lang="en-US" sz="1600" b="1" dirty="0" smtClean="0">
                <a:latin typeface="Times New Roman" pitchFamily="18" charset="0"/>
                <a:cs typeface="Times New Roman" pitchFamily="18" charset="0"/>
              </a:rPr>
              <a:t>Iran 1953                           (1)</a:t>
            </a:r>
          </a:p>
          <a:p>
            <a:pPr eaLnBrk="1" hangingPunct="1">
              <a:lnSpc>
                <a:spcPct val="80000"/>
              </a:lnSpc>
            </a:pPr>
            <a:r>
              <a:rPr lang="en-US" sz="1600" b="1" dirty="0" smtClean="0">
                <a:latin typeface="Times New Roman" pitchFamily="18" charset="0"/>
                <a:cs typeface="Times New Roman" pitchFamily="18" charset="0"/>
              </a:rPr>
              <a:t>Syria 1954-present            (1)</a:t>
            </a:r>
          </a:p>
          <a:p>
            <a:pPr eaLnBrk="1" hangingPunct="1">
              <a:lnSpc>
                <a:spcPct val="80000"/>
              </a:lnSpc>
            </a:pPr>
            <a:r>
              <a:rPr lang="en-US" sz="1600" b="1" dirty="0" smtClean="0">
                <a:latin typeface="Times New Roman" pitchFamily="18" charset="0"/>
                <a:cs typeface="Times New Roman" pitchFamily="18" charset="0"/>
              </a:rPr>
              <a:t>N. Vietnam  1954-1995     (3)</a:t>
            </a:r>
          </a:p>
          <a:p>
            <a:pPr eaLnBrk="1" hangingPunct="1">
              <a:lnSpc>
                <a:spcPct val="80000"/>
              </a:lnSpc>
            </a:pPr>
            <a:r>
              <a:rPr lang="en-US" sz="1600" b="1" dirty="0" smtClean="0">
                <a:latin typeface="Times New Roman" pitchFamily="18" charset="0"/>
                <a:cs typeface="Times New Roman" pitchFamily="18" charset="0"/>
              </a:rPr>
              <a:t>Egypt 1956-1974                (1)</a:t>
            </a:r>
          </a:p>
          <a:p>
            <a:pPr eaLnBrk="1" hangingPunct="1">
              <a:lnSpc>
                <a:spcPct val="80000"/>
              </a:lnSpc>
            </a:pPr>
            <a:r>
              <a:rPr lang="en-US" sz="1600" b="1" dirty="0" smtClean="0">
                <a:latin typeface="Times New Roman" pitchFamily="18" charset="0"/>
                <a:cs typeface="Times New Roman" pitchFamily="18" charset="0"/>
              </a:rPr>
              <a:t>Indonesia 1957-65              (2)</a:t>
            </a:r>
          </a:p>
          <a:p>
            <a:pPr eaLnBrk="1" hangingPunct="1">
              <a:lnSpc>
                <a:spcPct val="80000"/>
              </a:lnSpc>
            </a:pPr>
            <a:r>
              <a:rPr lang="en-US" sz="1600" b="1" dirty="0" smtClean="0">
                <a:latin typeface="Times New Roman" pitchFamily="18" charset="0"/>
                <a:cs typeface="Times New Roman" pitchFamily="18" charset="0"/>
              </a:rPr>
              <a:t>Iraq 1958-63                       (1)</a:t>
            </a:r>
          </a:p>
          <a:p>
            <a:pPr eaLnBrk="1" hangingPunct="1">
              <a:lnSpc>
                <a:spcPct val="80000"/>
              </a:lnSpc>
            </a:pPr>
            <a:r>
              <a:rPr lang="en-US" sz="1600" b="1" dirty="0" smtClean="0">
                <a:latin typeface="Times New Roman" pitchFamily="18" charset="0"/>
                <a:cs typeface="Times New Roman" pitchFamily="18" charset="0"/>
              </a:rPr>
              <a:t>Cuba 1959-present             (2)</a:t>
            </a:r>
          </a:p>
          <a:p>
            <a:pPr eaLnBrk="1" hangingPunct="1">
              <a:lnSpc>
                <a:spcPct val="80000"/>
              </a:lnSpc>
            </a:pPr>
            <a:r>
              <a:rPr lang="en-US" sz="1600" b="1" dirty="0" smtClean="0">
                <a:latin typeface="Times New Roman" pitchFamily="18" charset="0"/>
                <a:cs typeface="Times New Roman" pitchFamily="18" charset="0"/>
              </a:rPr>
              <a:t>Iraq 1963-2003                   (3)</a:t>
            </a:r>
          </a:p>
        </p:txBody>
      </p:sp>
      <p:sp>
        <p:nvSpPr>
          <p:cNvPr id="34820" name="Rectangle 4"/>
          <p:cNvSpPr>
            <a:spLocks noGrp="1" noChangeArrowheads="1"/>
          </p:cNvSpPr>
          <p:nvPr>
            <p:ph type="body" sz="half" idx="2"/>
          </p:nvPr>
        </p:nvSpPr>
        <p:spPr/>
        <p:txBody>
          <a:bodyPr>
            <a:noAutofit/>
          </a:bodyPr>
          <a:lstStyle/>
          <a:p>
            <a:pPr eaLnBrk="1" hangingPunct="1">
              <a:lnSpc>
                <a:spcPct val="80000"/>
              </a:lnSpc>
            </a:pPr>
            <a:r>
              <a:rPr lang="en-US" sz="1800" b="1" dirty="0" smtClean="0">
                <a:latin typeface="Times New Roman" pitchFamily="18" charset="0"/>
                <a:cs typeface="Times New Roman" pitchFamily="18" charset="0"/>
              </a:rPr>
              <a:t>Ghana 1960-65                      (1)</a:t>
            </a:r>
          </a:p>
          <a:p>
            <a:pPr eaLnBrk="1" hangingPunct="1">
              <a:lnSpc>
                <a:spcPct val="80000"/>
              </a:lnSpc>
            </a:pPr>
            <a:r>
              <a:rPr lang="en-US" sz="1800" b="1" dirty="0" smtClean="0">
                <a:latin typeface="Times New Roman" pitchFamily="18" charset="0"/>
                <a:cs typeface="Times New Roman" pitchFamily="18" charset="0"/>
              </a:rPr>
              <a:t>Sudan 1967-76                       (0)</a:t>
            </a:r>
          </a:p>
          <a:p>
            <a:pPr eaLnBrk="1" hangingPunct="1">
              <a:lnSpc>
                <a:spcPct val="80000"/>
              </a:lnSpc>
            </a:pPr>
            <a:r>
              <a:rPr lang="en-US" sz="1800" b="1" dirty="0" smtClean="0">
                <a:latin typeface="Times New Roman" pitchFamily="18" charset="0"/>
                <a:cs typeface="Times New Roman" pitchFamily="18" charset="0"/>
              </a:rPr>
              <a:t>South Yemen 1969-1990       (1)</a:t>
            </a:r>
          </a:p>
          <a:p>
            <a:pPr eaLnBrk="1" hangingPunct="1">
              <a:lnSpc>
                <a:spcPct val="80000"/>
              </a:lnSpc>
            </a:pPr>
            <a:r>
              <a:rPr lang="en-US" sz="1800" b="1" dirty="0" smtClean="0">
                <a:latin typeface="Times New Roman" pitchFamily="18" charset="0"/>
                <a:cs typeface="Times New Roman" pitchFamily="18" charset="0"/>
              </a:rPr>
              <a:t>Cambodia 1975-79                (0)</a:t>
            </a:r>
          </a:p>
          <a:p>
            <a:pPr eaLnBrk="1" hangingPunct="1">
              <a:lnSpc>
                <a:spcPct val="80000"/>
              </a:lnSpc>
            </a:pPr>
            <a:r>
              <a:rPr lang="en-US" sz="1800" b="1" dirty="0" smtClean="0">
                <a:latin typeface="Times New Roman" pitchFamily="18" charset="0"/>
                <a:cs typeface="Times New Roman" pitchFamily="18" charset="0"/>
              </a:rPr>
              <a:t>Ethiopia 1977-1991                (0)</a:t>
            </a:r>
          </a:p>
          <a:p>
            <a:pPr eaLnBrk="1" hangingPunct="1">
              <a:lnSpc>
                <a:spcPct val="80000"/>
              </a:lnSpc>
            </a:pPr>
            <a:r>
              <a:rPr lang="en-US" sz="1800" b="1" dirty="0" smtClean="0">
                <a:latin typeface="Times New Roman" pitchFamily="18" charset="0"/>
                <a:cs typeface="Times New Roman" pitchFamily="18" charset="0"/>
              </a:rPr>
              <a:t>Iran 1979-present                  (1)</a:t>
            </a:r>
          </a:p>
          <a:p>
            <a:pPr eaLnBrk="1" hangingPunct="1">
              <a:lnSpc>
                <a:spcPct val="80000"/>
              </a:lnSpc>
            </a:pPr>
            <a:r>
              <a:rPr lang="en-US" sz="1800" b="1" dirty="0" smtClean="0">
                <a:latin typeface="Times New Roman" pitchFamily="18" charset="0"/>
                <a:cs typeface="Times New Roman" pitchFamily="18" charset="0"/>
              </a:rPr>
              <a:t>Afghanistan 1979                   (0)</a:t>
            </a:r>
          </a:p>
          <a:p>
            <a:pPr eaLnBrk="1" hangingPunct="1">
              <a:lnSpc>
                <a:spcPct val="80000"/>
              </a:lnSpc>
            </a:pPr>
            <a:r>
              <a:rPr lang="en-US" sz="1800" b="1" dirty="0" smtClean="0">
                <a:latin typeface="Times New Roman" pitchFamily="18" charset="0"/>
                <a:cs typeface="Times New Roman" pitchFamily="18" charset="0"/>
              </a:rPr>
              <a:t>Suriname 1980-91                  (0)</a:t>
            </a:r>
          </a:p>
          <a:p>
            <a:pPr eaLnBrk="1" hangingPunct="1">
              <a:lnSpc>
                <a:spcPct val="80000"/>
              </a:lnSpc>
            </a:pPr>
            <a:r>
              <a:rPr lang="en-US" sz="1800" b="1" dirty="0" smtClean="0">
                <a:latin typeface="Times New Roman" pitchFamily="18" charset="0"/>
                <a:cs typeface="Times New Roman" pitchFamily="18" charset="0"/>
              </a:rPr>
              <a:t>Libya 1980-2004                     (2)</a:t>
            </a:r>
          </a:p>
          <a:p>
            <a:pPr eaLnBrk="1" hangingPunct="1">
              <a:lnSpc>
                <a:spcPct val="80000"/>
              </a:lnSpc>
            </a:pPr>
            <a:r>
              <a:rPr lang="en-US" sz="1800" b="1" dirty="0" smtClean="0">
                <a:latin typeface="Times New Roman" pitchFamily="18" charset="0"/>
                <a:cs typeface="Times New Roman" pitchFamily="18" charset="0"/>
              </a:rPr>
              <a:t>Nicaragua 1981-90                 (1)</a:t>
            </a:r>
          </a:p>
          <a:p>
            <a:pPr eaLnBrk="1" hangingPunct="1">
              <a:lnSpc>
                <a:spcPct val="80000"/>
              </a:lnSpc>
            </a:pPr>
            <a:r>
              <a:rPr lang="en-US" sz="1800" b="1" dirty="0" smtClean="0">
                <a:latin typeface="Times New Roman" pitchFamily="18" charset="0"/>
                <a:cs typeface="Times New Roman" pitchFamily="18" charset="0"/>
              </a:rPr>
              <a:t>Sudan 1986-present               (0)</a:t>
            </a:r>
          </a:p>
          <a:p>
            <a:pPr eaLnBrk="1" hangingPunct="1">
              <a:lnSpc>
                <a:spcPct val="80000"/>
              </a:lnSpc>
            </a:pPr>
            <a:r>
              <a:rPr lang="en-US" sz="1800" b="1" dirty="0" smtClean="0">
                <a:latin typeface="Times New Roman" pitchFamily="18" charset="0"/>
                <a:cs typeface="Times New Roman" pitchFamily="18" charset="0"/>
              </a:rPr>
              <a:t>Afghanistan 2001                   (1)</a:t>
            </a:r>
          </a:p>
          <a:p>
            <a:pPr eaLnBrk="1" hangingPunct="1">
              <a:lnSpc>
                <a:spcPct val="80000"/>
              </a:lnSpc>
            </a:pPr>
            <a:r>
              <a:rPr lang="en-US" sz="1800" b="1" dirty="0" smtClean="0">
                <a:latin typeface="Times New Roman" pitchFamily="18" charset="0"/>
                <a:cs typeface="Times New Roman" pitchFamily="18" charset="0"/>
              </a:rPr>
              <a:t>Grenada 1979-1983                (1)</a:t>
            </a:r>
          </a:p>
          <a:p>
            <a:pPr eaLnBrk="1" hangingPunct="1">
              <a:lnSpc>
                <a:spcPct val="80000"/>
              </a:lnSpc>
            </a:pPr>
            <a:r>
              <a:rPr lang="en-US" sz="1800" b="1" dirty="0" smtClean="0">
                <a:latin typeface="Times New Roman" pitchFamily="18" charset="0"/>
                <a:cs typeface="Times New Roman" pitchFamily="18" charset="0"/>
              </a:rPr>
              <a:t>Yugoslavia 1992-2000            (1)</a:t>
            </a:r>
          </a:p>
          <a:p>
            <a:pPr eaLnBrk="1" hangingPunct="1">
              <a:lnSpc>
                <a:spcPct val="80000"/>
              </a:lnSpc>
            </a:pPr>
            <a:r>
              <a:rPr lang="en-US" sz="1800" b="1" dirty="0" smtClean="0">
                <a:latin typeface="Times New Roman" pitchFamily="18" charset="0"/>
                <a:cs typeface="Times New Roman" pitchFamily="18" charset="0"/>
              </a:rPr>
              <a:t>Somalia 2006-07                     (2)</a:t>
            </a:r>
          </a:p>
          <a:p>
            <a:pPr eaLnBrk="1" hangingPunct="1">
              <a:lnSpc>
                <a:spcPct val="80000"/>
              </a:lnSpc>
            </a:pPr>
            <a:endParaRPr lang="en-US" sz="1800" b="1" dirty="0" smtClean="0">
              <a:latin typeface="Times New Roman" pitchFamily="18" charset="0"/>
              <a:cs typeface="Times New Roman" pitchFamily="18" charset="0"/>
            </a:endParaRPr>
          </a:p>
          <a:p>
            <a:pPr eaLnBrk="1" hangingPunct="1">
              <a:lnSpc>
                <a:spcPct val="80000"/>
              </a:lnSpc>
            </a:pPr>
            <a:r>
              <a:rPr lang="en-US" sz="1800" b="1" dirty="0" smtClean="0">
                <a:latin typeface="Times New Roman" pitchFamily="18" charset="0"/>
                <a:cs typeface="Times New Roman" pitchFamily="18" charset="0"/>
              </a:rPr>
              <a:t>( ) – indicates number of hostile US interventions  n=37</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400" dirty="0" smtClean="0">
                <a:latin typeface="Times New Roman" pitchFamily="18" charset="0"/>
                <a:cs typeface="Times New Roman" pitchFamily="18" charset="0"/>
              </a:rPr>
              <a:t>Client and Hostile Interventions, n=105</a:t>
            </a:r>
            <a:endParaRPr lang="en-US" sz="2400" dirty="0">
              <a:latin typeface="Times New Roman" pitchFamily="18" charset="0"/>
              <a:cs typeface="Times New Roman" pitchFamily="18" charset="0"/>
            </a:endParaRPr>
          </a:p>
        </p:txBody>
      </p:sp>
      <p:graphicFrame>
        <p:nvGraphicFramePr>
          <p:cNvPr id="22531" name="Object 3"/>
          <p:cNvGraphicFramePr>
            <a:graphicFrameLocks noChangeAspect="1"/>
          </p:cNvGraphicFramePr>
          <p:nvPr>
            <p:ph idx="1"/>
          </p:nvPr>
        </p:nvGraphicFramePr>
        <p:xfrm>
          <a:off x="762000" y="1676400"/>
          <a:ext cx="7772400" cy="3886200"/>
        </p:xfrm>
        <a:graphic>
          <a:graphicData uri="http://schemas.openxmlformats.org/presentationml/2006/ole">
            <p:oleObj spid="_x0000_s22531" name="Chart" r:id="rId3" imgW="4314825" imgH="2314575" progId="Excel.Sheet.8">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Summary details</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000" dirty="0" smtClean="0">
                <a:latin typeface="Times New Roman" pitchFamily="18" charset="0"/>
                <a:cs typeface="Times New Roman" pitchFamily="18" charset="0"/>
              </a:rPr>
              <a:t>All told there have been 37 hostile interventions</a:t>
            </a:r>
          </a:p>
          <a:p>
            <a:pPr>
              <a:buNone/>
            </a:pPr>
            <a:r>
              <a:rPr lang="en-US" sz="2000" dirty="0" smtClean="0">
                <a:latin typeface="Times New Roman" pitchFamily="18" charset="0"/>
                <a:cs typeface="Times New Roman" pitchFamily="18" charset="0"/>
              </a:rPr>
              <a:t>24 Covert and 13 Overt</a:t>
            </a: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Success/Failure rates</a:t>
            </a:r>
          </a:p>
          <a:p>
            <a:pPr>
              <a:buNone/>
            </a:pPr>
            <a:r>
              <a:rPr lang="en-US" sz="2000" dirty="0" smtClean="0">
                <a:latin typeface="Times New Roman" pitchFamily="18" charset="0"/>
                <a:cs typeface="Times New Roman" pitchFamily="18" charset="0"/>
              </a:rPr>
              <a:t>                                                                        Success      Failure</a:t>
            </a:r>
          </a:p>
          <a:p>
            <a:pPr>
              <a:buNone/>
            </a:pPr>
            <a:r>
              <a:rPr lang="en-US" sz="2000" dirty="0" smtClean="0">
                <a:latin typeface="Times New Roman" pitchFamily="18" charset="0"/>
                <a:cs typeface="Times New Roman" pitchFamily="18" charset="0"/>
              </a:rPr>
              <a:t>Covert       Coups                                                   5            3</a:t>
            </a:r>
          </a:p>
          <a:p>
            <a:pPr>
              <a:buNone/>
            </a:pPr>
            <a:r>
              <a:rPr lang="en-US" sz="2000" dirty="0" smtClean="0">
                <a:latin typeface="Times New Roman" pitchFamily="18" charset="0"/>
                <a:cs typeface="Times New Roman" pitchFamily="18" charset="0"/>
              </a:rPr>
              <a:t>                  raids                                                     1             8</a:t>
            </a:r>
          </a:p>
          <a:p>
            <a:pPr>
              <a:buNone/>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Int</a:t>
            </a:r>
            <a:r>
              <a:rPr lang="en-US" sz="2000" dirty="0" smtClean="0">
                <a:latin typeface="Times New Roman" pitchFamily="18" charset="0"/>
                <a:cs typeface="Times New Roman" pitchFamily="18" charset="0"/>
              </a:rPr>
              <a:t> armed movements                          1             9   </a:t>
            </a:r>
          </a:p>
          <a:p>
            <a:pPr>
              <a:buNone/>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Total                                                     7            17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Summary details</a:t>
            </a:r>
            <a:endParaRPr lang="en-US" sz="2400" dirty="0"/>
          </a:p>
        </p:txBody>
      </p:sp>
      <p:sp>
        <p:nvSpPr>
          <p:cNvPr id="3" name="Content Placeholder 2"/>
          <p:cNvSpPr>
            <a:spLocks noGrp="1"/>
          </p:cNvSpPr>
          <p:nvPr>
            <p:ph idx="1"/>
          </p:nvPr>
        </p:nvSpPr>
        <p:spPr/>
        <p:txBody>
          <a:bodyPr>
            <a:normAutofit/>
          </a:bodyPr>
          <a:lstStyle/>
          <a:p>
            <a:pPr>
              <a:buNone/>
            </a:pPr>
            <a:r>
              <a:rPr lang="en-US" sz="2000" dirty="0" smtClean="0">
                <a:latin typeface="Times New Roman" pitchFamily="18" charset="0"/>
                <a:cs typeface="Times New Roman" pitchFamily="18" charset="0"/>
              </a:rPr>
              <a:t>Success/Failure rates</a:t>
            </a:r>
          </a:p>
          <a:p>
            <a:pPr>
              <a:buNone/>
            </a:pPr>
            <a:r>
              <a:rPr lang="en-US" sz="2000" dirty="0" smtClean="0">
                <a:latin typeface="Times New Roman" pitchFamily="18" charset="0"/>
                <a:cs typeface="Times New Roman" pitchFamily="18" charset="0"/>
              </a:rPr>
              <a:t>                                                                        Success      Failure</a:t>
            </a:r>
          </a:p>
          <a:p>
            <a:pPr>
              <a:buNone/>
            </a:pPr>
            <a:r>
              <a:rPr lang="en-US" sz="2000" dirty="0" smtClean="0">
                <a:latin typeface="Times New Roman" pitchFamily="18" charset="0"/>
                <a:cs typeface="Times New Roman" pitchFamily="18" charset="0"/>
              </a:rPr>
              <a:t>Overt         Bombing                                              1             1</a:t>
            </a:r>
          </a:p>
          <a:p>
            <a:pPr>
              <a:buNone/>
            </a:pPr>
            <a:r>
              <a:rPr lang="en-US" sz="2000" dirty="0" smtClean="0">
                <a:latin typeface="Times New Roman" pitchFamily="18" charset="0"/>
                <a:cs typeface="Times New Roman" pitchFamily="18" charset="0"/>
              </a:rPr>
              <a:t>                   Proxy                                                  3             2</a:t>
            </a:r>
          </a:p>
          <a:p>
            <a:pPr>
              <a:buNone/>
            </a:pPr>
            <a:r>
              <a:rPr lang="en-US" sz="2000" dirty="0" smtClean="0">
                <a:latin typeface="Times New Roman" pitchFamily="18" charset="0"/>
                <a:cs typeface="Times New Roman" pitchFamily="18" charset="0"/>
              </a:rPr>
              <a:t>                   Invasion                                               5            1  </a:t>
            </a:r>
          </a:p>
          <a:p>
            <a:pPr>
              <a:buNone/>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Total                                                     9            4</a:t>
            </a:r>
          </a:p>
          <a:p>
            <a:pPr>
              <a:buNone/>
            </a:pPr>
            <a:endParaRPr lang="en-US" sz="2000" b="1"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Covert and Overt                                                16          21</a:t>
            </a:r>
          </a:p>
          <a:p>
            <a:pPr>
              <a:buNone/>
            </a:pPr>
            <a:endParaRPr lang="en-US" sz="2000" b="1"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  Non-military                                                     5               3</a:t>
            </a:r>
          </a:p>
          <a:p>
            <a:pPr>
              <a:buNone/>
            </a:pPr>
            <a:r>
              <a:rPr lang="en-US" sz="2000" b="1" dirty="0" smtClean="0">
                <a:latin typeface="Times New Roman" pitchFamily="18" charset="0"/>
                <a:cs typeface="Times New Roman" pitchFamily="18" charset="0"/>
              </a:rPr>
              <a:t>  Military                                                             11           18</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nvGraphicFramePr>
        <p:xfrm>
          <a:off x="1066800" y="990600"/>
          <a:ext cx="75438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Getting Rid of Enemies</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Enemies are removed by US intervention but enemies also “disappear” via negotiation (usually protracted) with the US and also by internal collapse or by foreign invasion that the US had nothing to do with</a:t>
            </a: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Historically  the US has removed 15 enemies via some form of hostile intervention  (e.g. Germany, Germany, Japan, Iraq, Afghanistan) and failed 21 times</a:t>
            </a:r>
          </a:p>
          <a:p>
            <a:pPr>
              <a:buNone/>
            </a:pPr>
            <a:r>
              <a:rPr lang="en-US" sz="2000" dirty="0" smtClean="0">
                <a:latin typeface="Times New Roman" pitchFamily="18" charset="0"/>
                <a:cs typeface="Times New Roman" pitchFamily="18" charset="0"/>
              </a:rPr>
              <a:t>And 15 enemies have left that status due to negotiation, internal collapse or foreign invasion  -- including  China, Soviet Union, Vietnam, Libya, Mexico,  Cambodia, Yugoslavia, Egypt)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Routinely Hostile Activities</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0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The </a:t>
            </a:r>
            <a:r>
              <a:rPr lang="en-US" sz="2400" b="1" dirty="0">
                <a:latin typeface="Times New Roman" pitchFamily="18" charset="0"/>
                <a:cs typeface="Times New Roman" pitchFamily="18" charset="0"/>
              </a:rPr>
              <a:t>U.S. may withhold diplomatic recognition, block UN membership, decree or intensify a trade embargo,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vote </a:t>
            </a:r>
            <a:r>
              <a:rPr lang="en-US" sz="2400" b="1" dirty="0">
                <a:latin typeface="Times New Roman" pitchFamily="18" charset="0"/>
                <a:cs typeface="Times New Roman" pitchFamily="18" charset="0"/>
              </a:rPr>
              <a:t>against multilateral loans, forbid normal travel by citizens of either country, offer asylum to immigrants from the enemy, attempt to restrict weapons and technology transfers, verbally support exiled opposition leaders, electronically broadcast propaganda, to denounce the enemy as illegitimate and a violator of basic norms (e.g., human rights)  -- against enemies.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400" dirty="0" smtClean="0">
                <a:latin typeface="Times New Roman" pitchFamily="18" charset="0"/>
                <a:cs typeface="Times New Roman" pitchFamily="18" charset="0"/>
              </a:rPr>
              <a:t>Hostile </a:t>
            </a:r>
            <a:r>
              <a:rPr lang="en-US" sz="2400" dirty="0" err="1" smtClean="0">
                <a:latin typeface="Times New Roman" pitchFamily="18" charset="0"/>
                <a:cs typeface="Times New Roman" pitchFamily="18" charset="0"/>
              </a:rPr>
              <a:t>Intevention</a:t>
            </a:r>
            <a:endParaRPr lang="en-US" sz="2400" dirty="0">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a:bodyPr>
          <a:lstStyle/>
          <a:p>
            <a:pPr>
              <a:buNone/>
            </a:pPr>
            <a:r>
              <a:rPr lang="en-US" sz="2000" b="1" dirty="0">
                <a:latin typeface="Times New Roman" pitchFamily="18" charset="0"/>
                <a:cs typeface="Times New Roman" pitchFamily="18" charset="0"/>
              </a:rPr>
              <a:t>Routinely Hostile activities are supplemented by specific operations directed against an enemy regime’s military support at home or the maintenance of its forces in one or more geographical areas. </a:t>
            </a:r>
            <a:endParaRPr lang="en-US" sz="2000" dirty="0">
              <a:latin typeface="Times New Roman" pitchFamily="18" charset="0"/>
              <a:cs typeface="Times New Roman" pitchFamily="18" charset="0"/>
            </a:endParaRPr>
          </a:p>
          <a:p>
            <a:pPr>
              <a:buNone/>
            </a:pPr>
            <a:r>
              <a:rPr lang="en-US" sz="2000" b="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buNone/>
            </a:pPr>
            <a:r>
              <a:rPr lang="en-US" sz="2000" b="1" dirty="0">
                <a:latin typeface="Times New Roman" pitchFamily="18" charset="0"/>
                <a:cs typeface="Times New Roman" pitchFamily="18" charset="0"/>
              </a:rPr>
              <a:t>These operations are what we mean by the term HOSTILE INTERVENTION</a:t>
            </a:r>
            <a:r>
              <a:rPr lang="en-US" sz="2000" b="1" i="1" dirty="0">
                <a:latin typeface="Times New Roman" pitchFamily="18" charset="0"/>
                <a:cs typeface="Times New Roman" pitchFamily="18" charset="0"/>
              </a:rPr>
              <a:t>,</a:t>
            </a:r>
            <a:r>
              <a:rPr lang="en-US" sz="2000" b="1" dirty="0">
                <a:latin typeface="Times New Roman" pitchFamily="18" charset="0"/>
                <a:cs typeface="Times New Roman" pitchFamily="18" charset="0"/>
              </a:rPr>
              <a:t> and several aspects of this definition should be noted. First, hostile interventions are directed against one or more of several related types of targets: the armed forces of an enemy in one of its client states as well as the armed forces of the client state itself; an enemy’s occupation of a particular province which it claims as part of its own territory; and the military basis of the enemy regime itself.</a:t>
            </a:r>
            <a:endParaRPr lang="en-US" sz="2000" dirty="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2667000" y="609600"/>
          <a:ext cx="3911600" cy="5980113"/>
        </p:xfrm>
        <a:graphic>
          <a:graphicData uri="http://schemas.openxmlformats.org/presentationml/2006/ole">
            <p:oleObj spid="_x0000_s1026" name="Visio" r:id="rId3" imgW="3911346" imgH="6360795" progId="">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a:bodyPr>
          <a:lstStyle/>
          <a:p>
            <a:r>
              <a:rPr lang="en-US" sz="2400" dirty="0" smtClean="0">
                <a:latin typeface="Times New Roman" pitchFamily="18" charset="0"/>
                <a:cs typeface="Times New Roman" pitchFamily="18" charset="0"/>
              </a:rPr>
              <a:t>Covert Interventions</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400" dirty="0">
                <a:latin typeface="Times New Roman" pitchFamily="18" charset="0"/>
                <a:cs typeface="Times New Roman" pitchFamily="18" charset="0"/>
              </a:rPr>
              <a:t>Node 17 – Coups   (8)  </a:t>
            </a:r>
          </a:p>
          <a:p>
            <a:r>
              <a:rPr lang="en-US" sz="2400" dirty="0">
                <a:latin typeface="Times New Roman" pitchFamily="18" charset="0"/>
                <a:cs typeface="Times New Roman" pitchFamily="18" charset="0"/>
              </a:rPr>
              <a:t>Syria </a:t>
            </a:r>
            <a:r>
              <a:rPr lang="en-US" sz="2400" dirty="0" smtClean="0">
                <a:latin typeface="Times New Roman" pitchFamily="18" charset="0"/>
                <a:cs typeface="Times New Roman" pitchFamily="18" charset="0"/>
              </a:rPr>
              <a:t>1949</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Iran  </a:t>
            </a:r>
            <a:r>
              <a:rPr lang="en-US" sz="2400" dirty="0" smtClean="0">
                <a:latin typeface="Times New Roman" pitchFamily="18" charset="0"/>
                <a:cs typeface="Times New Roman" pitchFamily="18" charset="0"/>
              </a:rPr>
              <a:t>1953</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Egypt </a:t>
            </a:r>
            <a:r>
              <a:rPr lang="en-US" sz="2400" dirty="0" smtClean="0">
                <a:latin typeface="Times New Roman" pitchFamily="18" charset="0"/>
                <a:cs typeface="Times New Roman" pitchFamily="18" charset="0"/>
              </a:rPr>
              <a:t>1956-7</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Syria </a:t>
            </a:r>
            <a:r>
              <a:rPr lang="en-US" sz="2400" dirty="0" smtClean="0">
                <a:latin typeface="Times New Roman" pitchFamily="18" charset="0"/>
                <a:cs typeface="Times New Roman" pitchFamily="18" charset="0"/>
              </a:rPr>
              <a:t>1956-7</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Iraq </a:t>
            </a:r>
            <a:r>
              <a:rPr lang="en-US" sz="2400" dirty="0" smtClean="0">
                <a:latin typeface="Times New Roman" pitchFamily="18" charset="0"/>
                <a:cs typeface="Times New Roman" pitchFamily="18" charset="0"/>
              </a:rPr>
              <a:t>1963</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Indonesia </a:t>
            </a:r>
            <a:r>
              <a:rPr lang="en-US" sz="2400" dirty="0" smtClean="0">
                <a:latin typeface="Times New Roman" pitchFamily="18" charset="0"/>
                <a:cs typeface="Times New Roman" pitchFamily="18" charset="0"/>
              </a:rPr>
              <a:t>1965 *</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Ghana  </a:t>
            </a:r>
            <a:r>
              <a:rPr lang="en-US" sz="2400" dirty="0" smtClean="0">
                <a:latin typeface="Times New Roman" pitchFamily="18" charset="0"/>
                <a:cs typeface="Times New Roman" pitchFamily="18" charset="0"/>
              </a:rPr>
              <a:t>1966</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Iraq </a:t>
            </a:r>
            <a:r>
              <a:rPr lang="en-US" sz="2400" dirty="0" smtClean="0">
                <a:latin typeface="Times New Roman" pitchFamily="18" charset="0"/>
                <a:cs typeface="Times New Roman" pitchFamily="18" charset="0"/>
              </a:rPr>
              <a:t>1996</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Covert Interventions</a:t>
            </a:r>
            <a:endParaRPr lang="en-US" sz="2400" dirty="0"/>
          </a:p>
        </p:txBody>
      </p:sp>
      <p:sp>
        <p:nvSpPr>
          <p:cNvPr id="3" name="Content Placeholder 2"/>
          <p:cNvSpPr>
            <a:spLocks noGrp="1"/>
          </p:cNvSpPr>
          <p:nvPr>
            <p:ph idx="1"/>
          </p:nvPr>
        </p:nvSpPr>
        <p:spPr/>
        <p:txBody>
          <a:bodyPr>
            <a:normAutofit/>
          </a:bodyPr>
          <a:lstStyle/>
          <a:p>
            <a:pPr>
              <a:buNone/>
            </a:pPr>
            <a:r>
              <a:rPr lang="en-US" sz="2000" dirty="0">
                <a:latin typeface="Times New Roman" pitchFamily="18" charset="0"/>
                <a:cs typeface="Times New Roman" pitchFamily="18" charset="0"/>
              </a:rPr>
              <a:t>Node 18 Punctuated military operations (raids)  (9)</a:t>
            </a:r>
          </a:p>
          <a:p>
            <a:pPr>
              <a:buNone/>
            </a:pP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Soviet Union (targets: Baltic Republics, Ukraine, Poland, Albania; 1948-54</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China (targets: Yunnan and Fujian provinces; 1951-4</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China (target: Tibet; 1958-74</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North Vietnam </a:t>
            </a:r>
            <a:r>
              <a:rPr lang="en-US" sz="2000" dirty="0" smtClean="0">
                <a:latin typeface="Times New Roman" pitchFamily="18" charset="0"/>
                <a:cs typeface="Times New Roman" pitchFamily="18" charset="0"/>
              </a:rPr>
              <a:t>1961-8)</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Cuba 1961-5 </a:t>
            </a:r>
          </a:p>
          <a:p>
            <a:r>
              <a:rPr lang="en-US" sz="2000" dirty="0">
                <a:latin typeface="Times New Roman" pitchFamily="18" charset="0"/>
                <a:cs typeface="Times New Roman" pitchFamily="18" charset="0"/>
              </a:rPr>
              <a:t>South Yemen </a:t>
            </a:r>
            <a:r>
              <a:rPr lang="en-US" sz="2000" dirty="0" smtClean="0">
                <a:latin typeface="Times New Roman" pitchFamily="18" charset="0"/>
                <a:cs typeface="Times New Roman" pitchFamily="18" charset="0"/>
              </a:rPr>
              <a:t>1980-2</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Libya </a:t>
            </a:r>
            <a:r>
              <a:rPr lang="en-US" sz="2000" dirty="0" smtClean="0">
                <a:latin typeface="Times New Roman" pitchFamily="18" charset="0"/>
                <a:cs typeface="Times New Roman" pitchFamily="18" charset="0"/>
              </a:rPr>
              <a:t>1985</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Nicaragua </a:t>
            </a:r>
            <a:r>
              <a:rPr lang="en-US" sz="2000" dirty="0" smtClean="0">
                <a:latin typeface="Times New Roman" pitchFamily="18" charset="0"/>
                <a:cs typeface="Times New Roman" pitchFamily="18" charset="0"/>
              </a:rPr>
              <a:t>1982-8</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Iran </a:t>
            </a:r>
            <a:r>
              <a:rPr lang="en-US" sz="2000" dirty="0" smtClean="0">
                <a:latin typeface="Times New Roman" pitchFamily="18" charset="0"/>
                <a:cs typeface="Times New Roman" pitchFamily="18" charset="0"/>
              </a:rPr>
              <a:t>2005-present</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Covert Interventions</a:t>
            </a:r>
            <a:endParaRPr lang="en-US" sz="2400" dirty="0"/>
          </a:p>
        </p:txBody>
      </p:sp>
      <p:sp>
        <p:nvSpPr>
          <p:cNvPr id="3" name="Content Placeholder 2"/>
          <p:cNvSpPr>
            <a:spLocks noGrp="1"/>
          </p:cNvSpPr>
          <p:nvPr>
            <p:ph idx="1"/>
          </p:nvPr>
        </p:nvSpPr>
        <p:spPr/>
        <p:txBody>
          <a:bodyPr>
            <a:normAutofit/>
          </a:bodyPr>
          <a:lstStyle/>
          <a:p>
            <a:pPr>
              <a:buNone/>
            </a:pPr>
            <a:r>
              <a:rPr lang="en-US" sz="2400" dirty="0">
                <a:latin typeface="Times New Roman" pitchFamily="18" charset="0"/>
                <a:cs typeface="Times New Roman" pitchFamily="18" charset="0"/>
              </a:rPr>
              <a:t>Node 19 Aid to internal armed opposition Forces  (7)  </a:t>
            </a:r>
          </a:p>
          <a:p>
            <a:pPr>
              <a:buNone/>
            </a:pPr>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Indonesia (</a:t>
            </a:r>
            <a:r>
              <a:rPr lang="en-US" sz="2400" dirty="0" smtClean="0">
                <a:latin typeface="Times New Roman" pitchFamily="18" charset="0"/>
                <a:cs typeface="Times New Roman" pitchFamily="18" charset="0"/>
              </a:rPr>
              <a:t>1957-8)</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Iraq (</a:t>
            </a:r>
            <a:r>
              <a:rPr lang="en-US" sz="2400" dirty="0" smtClean="0">
                <a:latin typeface="Times New Roman" pitchFamily="18" charset="0"/>
                <a:cs typeface="Times New Roman" pitchFamily="18" charset="0"/>
              </a:rPr>
              <a:t>1972-5)</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Soviet Union (target: Angola; </a:t>
            </a:r>
            <a:r>
              <a:rPr lang="en-US" sz="2400" dirty="0" smtClean="0">
                <a:latin typeface="Times New Roman" pitchFamily="18" charset="0"/>
                <a:cs typeface="Times New Roman" pitchFamily="18" charset="0"/>
              </a:rPr>
              <a:t>1975)</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Vietnam (target: Cambodia; </a:t>
            </a:r>
            <a:r>
              <a:rPr lang="en-US" sz="2400" dirty="0" smtClean="0">
                <a:latin typeface="Times New Roman" pitchFamily="18" charset="0"/>
                <a:cs typeface="Times New Roman" pitchFamily="18" charset="0"/>
              </a:rPr>
              <a:t>1979-91)</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Cuba (target: Angola; </a:t>
            </a:r>
            <a:r>
              <a:rPr lang="en-US" sz="2400" dirty="0" smtClean="0">
                <a:latin typeface="Times New Roman" pitchFamily="18" charset="0"/>
                <a:cs typeface="Times New Roman" pitchFamily="18" charset="0"/>
              </a:rPr>
              <a:t>1985-91)</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Soviet Union (target: Afghanistan; </a:t>
            </a:r>
            <a:r>
              <a:rPr lang="en-US" sz="2400" dirty="0" smtClean="0">
                <a:latin typeface="Times New Roman" pitchFamily="18" charset="0"/>
                <a:cs typeface="Times New Roman" pitchFamily="18" charset="0"/>
              </a:rPr>
              <a:t>1979-91</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Somalia (</a:t>
            </a:r>
            <a:r>
              <a:rPr lang="en-US" sz="2400" dirty="0" smtClean="0">
                <a:latin typeface="Times New Roman" pitchFamily="18" charset="0"/>
                <a:cs typeface="Times New Roman" pitchFamily="18" charset="0"/>
              </a:rPr>
              <a:t>2006)</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4"/>
          <p:cNvGraphicFramePr>
            <a:graphicFrameLocks noChangeAspect="1"/>
          </p:cNvGraphicFramePr>
          <p:nvPr/>
        </p:nvGraphicFramePr>
        <p:xfrm>
          <a:off x="1447800" y="533400"/>
          <a:ext cx="5438775" cy="6056313"/>
        </p:xfrm>
        <a:graphic>
          <a:graphicData uri="http://schemas.openxmlformats.org/presentationml/2006/ole">
            <p:oleObj spid="_x0000_s2050" name="Visio" r:id="rId3" imgW="5439537" imgH="6321171" progId="">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Overt Interventions</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sz="2000" dirty="0" smtClean="0">
                <a:latin typeface="Times New Roman" pitchFamily="18" charset="0"/>
                <a:cs typeface="Times New Roman" pitchFamily="18" charset="0"/>
              </a:rPr>
              <a:t>Node </a:t>
            </a:r>
            <a:r>
              <a:rPr lang="en-US" sz="2000" dirty="0">
                <a:latin typeface="Times New Roman" pitchFamily="18" charset="0"/>
                <a:cs typeface="Times New Roman" pitchFamily="18" charset="0"/>
              </a:rPr>
              <a:t>20 Large Scale Combat (4</a:t>
            </a:r>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Germany 1917-18  planned for the web</a:t>
            </a:r>
          </a:p>
          <a:p>
            <a:r>
              <a:rPr lang="en-US" sz="2000" dirty="0">
                <a:latin typeface="Times New Roman" pitchFamily="18" charset="0"/>
                <a:cs typeface="Times New Roman" pitchFamily="18" charset="0"/>
              </a:rPr>
              <a:t>Germany 1941-5  planned for the web</a:t>
            </a:r>
          </a:p>
          <a:p>
            <a:r>
              <a:rPr lang="en-US" sz="2000" dirty="0">
                <a:latin typeface="Times New Roman" pitchFamily="18" charset="0"/>
                <a:cs typeface="Times New Roman" pitchFamily="18" charset="0"/>
              </a:rPr>
              <a:t>Japan 1941-5   planned for text</a:t>
            </a:r>
          </a:p>
          <a:p>
            <a:r>
              <a:rPr lang="en-US" sz="2000" dirty="0">
                <a:latin typeface="Times New Roman" pitchFamily="18" charset="0"/>
                <a:cs typeface="Times New Roman" pitchFamily="18" charset="0"/>
              </a:rPr>
              <a:t>North Korea 1950-51  planned for </a:t>
            </a:r>
            <a:r>
              <a:rPr lang="en-US" sz="2000" dirty="0" smtClean="0">
                <a:latin typeface="Times New Roman" pitchFamily="18" charset="0"/>
                <a:cs typeface="Times New Roman" pitchFamily="18" charset="0"/>
              </a:rPr>
              <a:t>text</a:t>
            </a:r>
          </a:p>
          <a:p>
            <a:endParaRPr lang="en-US" sz="2000" dirty="0" smtClean="0">
              <a:latin typeface="Times New Roman" pitchFamily="18" charset="0"/>
              <a:cs typeface="Times New Roman" pitchFamily="18" charset="0"/>
            </a:endParaRPr>
          </a:p>
          <a:p>
            <a:pPr>
              <a:buNone/>
            </a:pPr>
            <a:r>
              <a:rPr lang="en-US" sz="2000" dirty="0"/>
              <a:t>Node 21 Sustained and asymmetrical attacks (bombing)  (2)</a:t>
            </a:r>
          </a:p>
          <a:p>
            <a:pPr>
              <a:buNone/>
            </a:pPr>
            <a:r>
              <a:rPr lang="en-US" sz="2000" dirty="0"/>
              <a:t> </a:t>
            </a:r>
          </a:p>
          <a:p>
            <a:r>
              <a:rPr lang="en-US" sz="2000" dirty="0"/>
              <a:t>North Vietnam </a:t>
            </a:r>
            <a:r>
              <a:rPr lang="en-US" sz="2000" dirty="0" smtClean="0"/>
              <a:t>1965-1972</a:t>
            </a:r>
            <a:endParaRPr lang="en-US" sz="2000" dirty="0"/>
          </a:p>
          <a:p>
            <a:r>
              <a:rPr lang="en-US" sz="2000" dirty="0"/>
              <a:t>Kosovo </a:t>
            </a:r>
            <a:r>
              <a:rPr lang="en-US" sz="2000" dirty="0" smtClean="0"/>
              <a:t>1999</a:t>
            </a:r>
            <a:endParaRPr lang="en-US" sz="2000" dirty="0"/>
          </a:p>
          <a:p>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TotalTime>
  <Words>582</Words>
  <Application>Microsoft Office PowerPoint</Application>
  <PresentationFormat>On-screen Show (4:3)</PresentationFormat>
  <Paragraphs>133</Paragraphs>
  <Slides>16</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19" baseType="lpstr">
      <vt:lpstr>Office Theme</vt:lpstr>
      <vt:lpstr>Visio</vt:lpstr>
      <vt:lpstr>Chart</vt:lpstr>
      <vt:lpstr>Hostile Interventions Against Enemies</vt:lpstr>
      <vt:lpstr>Routinely Hostile Activities</vt:lpstr>
      <vt:lpstr>Hostile Intevention</vt:lpstr>
      <vt:lpstr>Slide 4</vt:lpstr>
      <vt:lpstr>Covert Interventions</vt:lpstr>
      <vt:lpstr>Covert Interventions</vt:lpstr>
      <vt:lpstr>Covert Interventions</vt:lpstr>
      <vt:lpstr>Slide 8</vt:lpstr>
      <vt:lpstr>Overt Interventions</vt:lpstr>
      <vt:lpstr>Overt Interventions</vt:lpstr>
      <vt:lpstr>Enemies of the United States</vt:lpstr>
      <vt:lpstr>Client and Hostile Interventions, n=105</vt:lpstr>
      <vt:lpstr>Summary details</vt:lpstr>
      <vt:lpstr>Summary details</vt:lpstr>
      <vt:lpstr>Slide 15</vt:lpstr>
      <vt:lpstr>Getting Rid of Enemies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Hostile Interventions Against Enemies</dc:title>
  <dc:creator>Stephen Majeski</dc:creator>
  <cp:lastModifiedBy>sfricks</cp:lastModifiedBy>
  <cp:revision>28</cp:revision>
  <dcterms:created xsi:type="dcterms:W3CDTF">2010-02-16T17:58:46Z</dcterms:created>
  <dcterms:modified xsi:type="dcterms:W3CDTF">2010-02-18T00:29:16Z</dcterms:modified>
</cp:coreProperties>
</file>